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4626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746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385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24416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16348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5981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2599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54477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1145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5274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133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593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035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01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890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0049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14E0DC-46B8-42C7-BFDE-9CDC4367379E}" type="datetimeFigureOut">
              <a:rPr lang="en-IN" smtClean="0"/>
              <a:t>14-03-2019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EFFBDC-9944-4686-944B-19198F3B9A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929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microsoft.com/office/2007/relationships/hdphoto" Target="../media/hdphoto5.wdp"/><Relationship Id="rId2" Type="http://schemas.openxmlformats.org/officeDocument/2006/relationships/image" Target="../media/image2.png"/><Relationship Id="rId16" Type="http://schemas.microsoft.com/office/2007/relationships/hdphoto" Target="../media/hdphoto7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microsoft.com/office/2007/relationships/hdphoto" Target="../media/hdphoto2.wdp"/><Relationship Id="rId15" Type="http://schemas.openxmlformats.org/officeDocument/2006/relationships/image" Target="../media/image9.png"/><Relationship Id="rId10" Type="http://schemas.microsoft.com/office/2007/relationships/hdphoto" Target="../media/hdphoto4.wdp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microsoft.com/office/2007/relationships/hdphoto" Target="../media/hdphoto6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7" Type="http://schemas.microsoft.com/office/2007/relationships/hdphoto" Target="../media/hdphoto10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9.wdp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1.wdp"/><Relationship Id="rId5" Type="http://schemas.openxmlformats.org/officeDocument/2006/relationships/image" Target="../media/image14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930399"/>
            <a:ext cx="8676222" cy="1879601"/>
          </a:xfrm>
        </p:spPr>
        <p:txBody>
          <a:bodyPr>
            <a:normAutofit fontScale="90000"/>
          </a:bodyPr>
          <a:lstStyle/>
          <a:p>
            <a:r>
              <a:rPr lang="en-IN" dirty="0"/>
              <a:t>TI </a:t>
            </a:r>
            <a:r>
              <a:rPr lang="en-IN" dirty="0" err="1"/>
              <a:t>IIcDC</a:t>
            </a:r>
            <a:r>
              <a:rPr lang="en-IN" dirty="0"/>
              <a:t> 2018 Quarterfinals interim technical video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88392" y="3989964"/>
            <a:ext cx="9001462" cy="1655762"/>
          </a:xfrm>
        </p:spPr>
        <p:txBody>
          <a:bodyPr/>
          <a:lstStyle/>
          <a:p>
            <a:r>
              <a:rPr lang="en-US" sz="2400" dirty="0"/>
              <a:t>Team 390003: Automated Guidance System for Motor Vehicles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2888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8291" y="720437"/>
            <a:ext cx="9975993" cy="584200"/>
          </a:xfrm>
        </p:spPr>
        <p:txBody>
          <a:bodyPr/>
          <a:lstStyle/>
          <a:p>
            <a:pPr algn="l"/>
            <a:r>
              <a:rPr lang="en-IN" dirty="0"/>
              <a:t>Product description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3085" y="1457036"/>
            <a:ext cx="9905998" cy="468708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200" dirty="0">
                <a:cs typeface="Arial" panose="020B0604020202020204" pitchFamily="34" charset="0"/>
              </a:rPr>
              <a:t>Our product aims to curb the </a:t>
            </a:r>
            <a:r>
              <a:rPr lang="en-US" sz="2200" dirty="0">
                <a:cs typeface="Arial" panose="020B0604020202020204" pitchFamily="34" charset="0"/>
              </a:rPr>
              <a:t>rising problem of motor vehicle accidents through the constant monitoring of the vehicles’ surroundings. Broadly our system addresses the following issues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457200" indent="-457200">
              <a:lnSpc>
                <a:spcPct val="135000"/>
              </a:lnSpc>
              <a:spcBef>
                <a:spcPts val="400"/>
              </a:spcBef>
              <a:buAutoNum type="arabicPeriod"/>
            </a:pPr>
            <a:r>
              <a:rPr lang="en-US" sz="2200" dirty="0"/>
              <a:t>Internal monitoring focuses on ensuring the driver is fit to drive</a:t>
            </a:r>
          </a:p>
          <a:p>
            <a:pPr marL="457200" indent="-457200">
              <a:lnSpc>
                <a:spcPct val="135000"/>
              </a:lnSpc>
              <a:spcBef>
                <a:spcPts val="400"/>
              </a:spcBef>
              <a:buAutoNum type="arabicPeriod"/>
            </a:pPr>
            <a:r>
              <a:rPr lang="en-US" sz="2200" dirty="0"/>
              <a:t>Externally, we intend to provide 360 degree analysis </a:t>
            </a:r>
          </a:p>
          <a:p>
            <a:pPr marL="1085850" lvl="1">
              <a:lnSpc>
                <a:spcPct val="135000"/>
              </a:lnSpc>
              <a:spcBef>
                <a:spcPts val="400"/>
              </a:spcBef>
              <a:buFont typeface="Arial" charset="2"/>
              <a:buChar char="•"/>
            </a:pPr>
            <a:r>
              <a:rPr lang="en-US" sz="2200" dirty="0"/>
              <a:t>Warnings of incoming traffic (including pedestrians) in the blind spots </a:t>
            </a:r>
          </a:p>
          <a:p>
            <a:pPr marL="1085850" lvl="1">
              <a:lnSpc>
                <a:spcPct val="135000"/>
              </a:lnSpc>
              <a:spcBef>
                <a:spcPts val="400"/>
              </a:spcBef>
              <a:buFont typeface="Arial" charset="2"/>
              <a:buChar char="•"/>
            </a:pPr>
            <a:r>
              <a:rPr lang="en-US" sz="2200" dirty="0"/>
              <a:t>Minimum braking distance (depending on road conditions and speed)</a:t>
            </a:r>
          </a:p>
          <a:p>
            <a:pPr marL="1085850" lvl="1">
              <a:lnSpc>
                <a:spcPct val="135000"/>
              </a:lnSpc>
              <a:spcBef>
                <a:spcPts val="400"/>
              </a:spcBef>
              <a:buFont typeface="Arial" charset="2"/>
              <a:buChar char="•"/>
            </a:pPr>
            <a:r>
              <a:rPr lang="en-US" sz="2200" dirty="0"/>
              <a:t>Guides a vehicle steering off course back on the road. </a:t>
            </a:r>
          </a:p>
          <a:p>
            <a:pPr marL="0" indent="0">
              <a:buNone/>
            </a:pP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4990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923636"/>
          </a:xfrm>
        </p:spPr>
        <p:txBody>
          <a:bodyPr/>
          <a:lstStyle/>
          <a:p>
            <a:r>
              <a:rPr lang="en-IN" dirty="0"/>
              <a:t>Product layout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5395" y="1818973"/>
            <a:ext cx="9680314" cy="42123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/>
              <a:t>Technical Components :</a:t>
            </a:r>
          </a:p>
          <a:p>
            <a:pPr lvl="1"/>
            <a:r>
              <a:rPr lang="en-IN" sz="2000" dirty="0"/>
              <a:t>Beagle Bone Black (Texas Instruments BBONE-BLACK-4G )</a:t>
            </a:r>
          </a:p>
          <a:p>
            <a:pPr lvl="1"/>
            <a:r>
              <a:rPr lang="en-IN" sz="2000" dirty="0"/>
              <a:t>128x128 LCD Screen (Texas Instruments BOOSTXL-SHARP128)</a:t>
            </a:r>
          </a:p>
          <a:p>
            <a:pPr lvl="1"/>
            <a:r>
              <a:rPr lang="en-IN" sz="2000" dirty="0"/>
              <a:t>Texas Instruments </a:t>
            </a:r>
            <a:r>
              <a:rPr lang="en-IN" sz="2000" dirty="0">
                <a:effectLst/>
              </a:rPr>
              <a:t>TMDSEVM572x Camera Module</a:t>
            </a:r>
            <a:endParaRPr lang="en-IN" sz="2000" dirty="0"/>
          </a:p>
          <a:p>
            <a:pPr lvl="1"/>
            <a:r>
              <a:rPr lang="en-IN" sz="2000" dirty="0"/>
              <a:t>Micro Speakers</a:t>
            </a:r>
          </a:p>
          <a:p>
            <a:pPr lvl="1"/>
            <a:r>
              <a:rPr lang="en-IN" sz="2000" dirty="0">
                <a:effectLst/>
              </a:rPr>
              <a:t>REES52 REES-1397 Single-Point </a:t>
            </a:r>
            <a:r>
              <a:rPr lang="en-IN" sz="2000" dirty="0" err="1">
                <a:effectLst/>
              </a:rPr>
              <a:t>TFmini</a:t>
            </a:r>
            <a:r>
              <a:rPr lang="en-IN" sz="2000" dirty="0">
                <a:effectLst/>
              </a:rPr>
              <a:t> Micro Ranging Lidar</a:t>
            </a:r>
          </a:p>
          <a:p>
            <a:pPr lvl="1"/>
            <a:r>
              <a:rPr lang="en-IN" sz="2000" dirty="0">
                <a:effectLst/>
              </a:rPr>
              <a:t>REES52 Ultrasonic Range Finder Module Sensor</a:t>
            </a:r>
            <a:endParaRPr lang="en-IN" sz="2000" dirty="0"/>
          </a:p>
          <a:p>
            <a:pPr lvl="1"/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855751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88" b="96715" l="1521" r="98289"/>
                    </a14:imgEffect>
                    <a14:imgEffect>
                      <a14:artisticPlasticWrap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7645" y="1141988"/>
            <a:ext cx="10693993" cy="51572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7500" r="93281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036721">
            <a:off x="5996768" y="979291"/>
            <a:ext cx="743359" cy="7433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015978">
            <a:off x="5971596" y="5571523"/>
            <a:ext cx="764016" cy="7640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6400" r="95600">
                        <a14:backgroundMark x1="51800" y1="67800" x2="51800" y2="67800"/>
                        <a14:backgroundMark x1="51800" y1="67800" x2="51800" y2="67800"/>
                        <a14:backgroundMark x1="14400" y1="46200" x2="14400" y2="46200"/>
                        <a14:backgroundMark x1="85800" y1="46400" x2="85800" y2="464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776505" y="3018491"/>
            <a:ext cx="1110319" cy="11103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293" b="96014" l="6923" r="9359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16129" y="4087667"/>
            <a:ext cx="582757" cy="8621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667" b="97222" l="5000" r="9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749123">
            <a:off x="3769601" y="1995924"/>
            <a:ext cx="540228" cy="4129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3818522" y="3023002"/>
            <a:ext cx="697607" cy="69760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4462" b="89764" l="4889" r="94667">
                        <a14:foregroundMark x1="52222" y1="47507" x2="52222" y2="47507"/>
                        <a14:foregroundMark x1="49333" y1="38058" x2="49333" y2="38058"/>
                        <a14:foregroundMark x1="65556" y1="31234" x2="65556" y2="31234"/>
                        <a14:foregroundMark x1="65778" y1="30709" x2="65778" y2="30709"/>
                        <a14:foregroundMark x1="66000" y1="25459" x2="66000" y2="25459"/>
                        <a14:foregroundMark x1="81333" y1="23360" x2="81333" y2="23360"/>
                        <a14:foregroundMark x1="80222" y1="14436" x2="80222" y2="14436"/>
                        <a14:foregroundMark x1="87778" y1="43045" x2="87778" y2="43045"/>
                        <a14:foregroundMark x1="85778" y1="30971" x2="85778" y2="30971"/>
                        <a14:foregroundMark x1="85778" y1="56430" x2="85778" y2="56430"/>
                        <a14:foregroundMark x1="83556" y1="69816" x2="83556" y2="69816"/>
                        <a14:foregroundMark x1="78222" y1="81102" x2="78222" y2="81102"/>
                      </a14:backgroundRemoval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3823594">
            <a:off x="6249887" y="3071794"/>
            <a:ext cx="708689" cy="600023"/>
          </a:xfrm>
          <a:prstGeom prst="rect">
            <a:avLst/>
          </a:prstGeom>
        </p:spPr>
      </p:pic>
      <p:cxnSp>
        <p:nvCxnSpPr>
          <p:cNvPr id="3" name="Elbow Connector 2"/>
          <p:cNvCxnSpPr>
            <a:stCxn id="7" idx="0"/>
            <a:endCxn id="8" idx="1"/>
          </p:cNvCxnSpPr>
          <p:nvPr/>
        </p:nvCxnSpPr>
        <p:spPr>
          <a:xfrm>
            <a:off x="1886824" y="3573651"/>
            <a:ext cx="2629305" cy="945107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9" idx="2"/>
            <a:endCxn id="8" idx="0"/>
          </p:cNvCxnSpPr>
          <p:nvPr/>
        </p:nvCxnSpPr>
        <p:spPr>
          <a:xfrm>
            <a:off x="4225567" y="2292305"/>
            <a:ext cx="581941" cy="1795362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6" idx="1"/>
            <a:endCxn id="8" idx="2"/>
          </p:cNvCxnSpPr>
          <p:nvPr/>
        </p:nvCxnSpPr>
        <p:spPr>
          <a:xfrm rot="16200000" flipV="1">
            <a:off x="5103509" y="4653849"/>
            <a:ext cx="709909" cy="1301909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endCxn id="10" idx="0"/>
          </p:cNvCxnSpPr>
          <p:nvPr/>
        </p:nvCxnSpPr>
        <p:spPr>
          <a:xfrm rot="16200000" flipV="1">
            <a:off x="3788824" y="3401504"/>
            <a:ext cx="757005" cy="697607"/>
          </a:xfrm>
          <a:prstGeom prst="bentConnector4">
            <a:avLst>
              <a:gd name="adj1" fmla="val 26962"/>
              <a:gd name="adj2" fmla="val 132769"/>
            </a:avLst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5" idx="3"/>
            <a:endCxn id="8" idx="0"/>
          </p:cNvCxnSpPr>
          <p:nvPr/>
        </p:nvCxnSpPr>
        <p:spPr>
          <a:xfrm rot="5400000">
            <a:off x="4481188" y="1964551"/>
            <a:ext cx="2449437" cy="1796795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8" idx="3"/>
            <a:endCxn id="11" idx="0"/>
          </p:cNvCxnSpPr>
          <p:nvPr/>
        </p:nvCxnSpPr>
        <p:spPr>
          <a:xfrm flipV="1">
            <a:off x="5098886" y="3563067"/>
            <a:ext cx="1274205" cy="955691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3140294" y="4720605"/>
            <a:ext cx="2170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rgbClr val="002060"/>
                </a:solidFill>
              </a:rPr>
              <a:t>Beagle Bone Black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6792425" y="3611807"/>
            <a:ext cx="2170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rgbClr val="002060"/>
                </a:solidFill>
              </a:rPr>
              <a:t>Micro Speakers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928341" y="2032344"/>
            <a:ext cx="2170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rgbClr val="002060"/>
                </a:solidFill>
              </a:rPr>
              <a:t>Camera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6479239" y="6256862"/>
            <a:ext cx="2170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rgbClr val="FF0000"/>
                </a:solidFill>
              </a:rPr>
              <a:t>Ultrasonic Sensor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105340" y="2867728"/>
            <a:ext cx="2170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rgbClr val="002060"/>
                </a:solidFill>
              </a:rPr>
              <a:t>Lidar Sensor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6604231" y="1051325"/>
            <a:ext cx="2170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rgbClr val="FF0000"/>
                </a:solidFill>
              </a:rPr>
              <a:t>Ultrasonic Sensor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292694" y="2923998"/>
            <a:ext cx="2170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rgbClr val="002060"/>
                </a:solidFill>
              </a:rPr>
              <a:t>LCD Screen</a:t>
            </a:r>
          </a:p>
        </p:txBody>
      </p:sp>
    </p:spTree>
    <p:extLst>
      <p:ext uri="{BB962C8B-B14F-4D97-AF65-F5344CB8AC3E}">
        <p14:creationId xmlns:p14="http://schemas.microsoft.com/office/powerpoint/2010/main" val="664260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757382"/>
          </a:xfrm>
        </p:spPr>
        <p:txBody>
          <a:bodyPr/>
          <a:lstStyle/>
          <a:p>
            <a:r>
              <a:rPr lang="en-IN" dirty="0"/>
              <a:t>Usage  of Parts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4" y="1477227"/>
            <a:ext cx="10353762" cy="4951281"/>
          </a:xfrm>
        </p:spPr>
        <p:txBody>
          <a:bodyPr>
            <a:normAutofit/>
          </a:bodyPr>
          <a:lstStyle/>
          <a:p>
            <a:r>
              <a:rPr lang="en-IN" dirty="0"/>
              <a:t>Beagle Bone Black (Texas Instruments BBONE-BLACK-4G )</a:t>
            </a:r>
          </a:p>
          <a:p>
            <a:pPr lvl="1"/>
            <a:r>
              <a:rPr lang="en-IN" dirty="0"/>
              <a:t>Used for data processing</a:t>
            </a:r>
          </a:p>
          <a:p>
            <a:pPr lvl="1"/>
            <a:r>
              <a:rPr lang="en-IN" dirty="0"/>
              <a:t>Low Cost and Community Supported</a:t>
            </a:r>
          </a:p>
          <a:p>
            <a:pPr lvl="1"/>
            <a:r>
              <a:rPr lang="en-IN" dirty="0"/>
              <a:t>Highly Efficient</a:t>
            </a:r>
          </a:p>
          <a:p>
            <a:r>
              <a:rPr lang="en-IN" dirty="0"/>
              <a:t>Texas Instruments BOOSTXL-SHARP128</a:t>
            </a:r>
          </a:p>
          <a:p>
            <a:pPr lvl="1"/>
            <a:r>
              <a:rPr lang="en-IN" dirty="0"/>
              <a:t>High Contrast LCD Screen</a:t>
            </a:r>
          </a:p>
          <a:p>
            <a:pPr lvl="1"/>
            <a:r>
              <a:rPr lang="en-IN" dirty="0"/>
              <a:t>Used to display warnings and other information to the user</a:t>
            </a:r>
          </a:p>
          <a:p>
            <a:r>
              <a:rPr lang="en-IN" dirty="0"/>
              <a:t>Texas Instruments </a:t>
            </a:r>
            <a:r>
              <a:rPr lang="en-IN" dirty="0">
                <a:effectLst/>
              </a:rPr>
              <a:t>TMDSEVM572x Camera Module</a:t>
            </a:r>
          </a:p>
          <a:p>
            <a:pPr lvl="1"/>
            <a:r>
              <a:rPr lang="en-IN" dirty="0">
                <a:effectLst/>
              </a:rPr>
              <a:t>1 </a:t>
            </a:r>
            <a:r>
              <a:rPr lang="en-IN">
                <a:effectLst/>
              </a:rPr>
              <a:t>Mega Pixel </a:t>
            </a:r>
            <a:r>
              <a:rPr lang="en-IN" dirty="0">
                <a:effectLst/>
              </a:rPr>
              <a:t>Camera Module</a:t>
            </a:r>
          </a:p>
          <a:p>
            <a:pPr lvl="1"/>
            <a:r>
              <a:rPr lang="en-IN" dirty="0">
                <a:effectLst/>
              </a:rPr>
              <a:t>Used by Machine Learning Algorithm to assess driver </a:t>
            </a:r>
            <a:r>
              <a:rPr lang="en-IN" dirty="0" err="1">
                <a:effectLst/>
              </a:rPr>
              <a:t>attentivenes</a:t>
            </a:r>
            <a:endParaRPr lang="en-IN" dirty="0">
              <a:effectLst/>
            </a:endParaRPr>
          </a:p>
          <a:p>
            <a:pPr lvl="1"/>
            <a:endParaRPr lang="en-IN" dirty="0">
              <a:effectLst/>
            </a:endParaRPr>
          </a:p>
          <a:p>
            <a:pPr lvl="1"/>
            <a:endParaRPr lang="en-IN" dirty="0"/>
          </a:p>
          <a:p>
            <a:endParaRPr lang="en-IN" dirty="0"/>
          </a:p>
          <a:p>
            <a:pPr lvl="1"/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9" b="100000" l="10000" r="90000">
                        <a14:foregroundMark x1="46571" y1="77778" x2="46571" y2="77778"/>
                        <a14:foregroundMark x1="32571" y1="78667" x2="32571" y2="78667"/>
                        <a14:foregroundMark x1="55714" y1="76000" x2="55714" y2="76000"/>
                        <a14:foregroundMark x1="68286" y1="75111" x2="68286" y2="75111"/>
                        <a14:foregroundMark x1="64857" y1="87111" x2="64857" y2="87111"/>
                        <a14:foregroundMark x1="30857" y1="74222" x2="30857" y2="74222"/>
                        <a14:foregroundMark x1="51714" y1="80444" x2="51714" y2="80444"/>
                        <a14:foregroundMark x1="52857" y1="75111" x2="52857" y2="75111"/>
                        <a14:foregroundMark x1="61429" y1="78222" x2="61429" y2="78222"/>
                        <a14:foregroundMark x1="58857" y1="76889" x2="58857" y2="76889"/>
                        <a14:foregroundMark x1="64571" y1="80889" x2="64571" y2="80889"/>
                        <a14:foregroundMark x1="67714" y1="79556" x2="67714" y2="79556"/>
                        <a14:foregroundMark x1="69429" y1="81778" x2="69429" y2="81778"/>
                        <a14:foregroundMark x1="62571" y1="10222" x2="62571" y2="10222"/>
                        <a14:foregroundMark x1="62000" y1="15111" x2="62000" y2="15111"/>
                        <a14:foregroundMark x1="62857" y1="21333" x2="62857" y2="21333"/>
                        <a14:foregroundMark x1="63429" y1="44444" x2="63429" y2="44444"/>
                        <a14:foregroundMark x1="70000" y1="75111" x2="70000" y2="75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43590" y="4676976"/>
            <a:ext cx="2451966" cy="15762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167" r="985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975833">
            <a:off x="7875010" y="1170680"/>
            <a:ext cx="2386445" cy="23864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073" b="98446" l="1527" r="9732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90933">
            <a:off x="9300106" y="2924389"/>
            <a:ext cx="249555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158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777" y="688719"/>
            <a:ext cx="10353762" cy="5120954"/>
          </a:xfrm>
        </p:spPr>
        <p:txBody>
          <a:bodyPr>
            <a:normAutofit/>
          </a:bodyPr>
          <a:lstStyle/>
          <a:p>
            <a:r>
              <a:rPr lang="en-IN" dirty="0">
                <a:effectLst/>
              </a:rPr>
              <a:t>REES52 REES-1397 Single-Point </a:t>
            </a:r>
            <a:r>
              <a:rPr lang="en-IN" dirty="0" err="1">
                <a:effectLst/>
              </a:rPr>
              <a:t>TFmini</a:t>
            </a:r>
            <a:r>
              <a:rPr lang="en-IN" dirty="0">
                <a:effectLst/>
              </a:rPr>
              <a:t> Micro Ranging Lidar</a:t>
            </a:r>
          </a:p>
          <a:p>
            <a:pPr lvl="1"/>
            <a:r>
              <a:rPr lang="en-IN" dirty="0">
                <a:effectLst/>
              </a:rPr>
              <a:t>Used for Car/Traffic Detection</a:t>
            </a:r>
          </a:p>
          <a:p>
            <a:pPr lvl="1"/>
            <a:r>
              <a:rPr lang="en-IN" dirty="0">
                <a:effectLst/>
              </a:rPr>
              <a:t>Light weight and efficient</a:t>
            </a:r>
          </a:p>
          <a:p>
            <a:pPr lvl="1"/>
            <a:r>
              <a:rPr lang="en-IN" dirty="0">
                <a:effectLst/>
              </a:rPr>
              <a:t>Operating range of 0.3m to 12 m (ideally suited for urban users)</a:t>
            </a:r>
          </a:p>
          <a:p>
            <a:pPr lvl="1"/>
            <a:endParaRPr lang="en-IN" dirty="0">
              <a:effectLst/>
            </a:endParaRPr>
          </a:p>
          <a:p>
            <a:r>
              <a:rPr lang="en-IN" dirty="0">
                <a:effectLst/>
              </a:rPr>
              <a:t>REES52 Ultrasonic Range Finder Module Sensor x 2</a:t>
            </a:r>
          </a:p>
          <a:p>
            <a:pPr lvl="1"/>
            <a:r>
              <a:rPr lang="en-IN" dirty="0">
                <a:effectLst/>
              </a:rPr>
              <a:t>High Precision (</a:t>
            </a:r>
            <a:r>
              <a:rPr lang="en-IN" dirty="0" err="1">
                <a:effectLst/>
              </a:rPr>
              <a:t>upto</a:t>
            </a:r>
            <a:r>
              <a:rPr lang="en-IN" dirty="0">
                <a:effectLst/>
              </a:rPr>
              <a:t> 2mm)</a:t>
            </a:r>
          </a:p>
          <a:p>
            <a:pPr lvl="1"/>
            <a:r>
              <a:rPr lang="en-IN" dirty="0">
                <a:effectLst/>
              </a:rPr>
              <a:t>Optimum Range</a:t>
            </a:r>
          </a:p>
          <a:p>
            <a:pPr lvl="1"/>
            <a:r>
              <a:rPr lang="en-IN" dirty="0">
                <a:effectLst/>
              </a:rPr>
              <a:t>Cost Efficient</a:t>
            </a:r>
          </a:p>
          <a:p>
            <a:r>
              <a:rPr lang="en-IN" dirty="0">
                <a:effectLst/>
              </a:rPr>
              <a:t>Micro Speakers</a:t>
            </a:r>
          </a:p>
          <a:p>
            <a:pPr lvl="1"/>
            <a:endParaRPr lang="en-IN" dirty="0"/>
          </a:p>
          <a:p>
            <a:endParaRPr lang="en-IN" dirty="0">
              <a:effectLst/>
            </a:endParaRP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610101" y="62231"/>
            <a:ext cx="3103642" cy="30876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7500" r="93281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9571162">
            <a:off x="9123448" y="2432260"/>
            <a:ext cx="1914002" cy="19140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99179" l="1202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14731" y="4368800"/>
            <a:ext cx="1145864" cy="10067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99179" l="1202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95251" y="4604957"/>
            <a:ext cx="1275324" cy="112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4678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118</TotalTime>
  <Words>235</Words>
  <Application>Microsoft Office PowerPoint</Application>
  <PresentationFormat>Widescreen</PresentationFormat>
  <Paragraphs>48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Bookman Old Style</vt:lpstr>
      <vt:lpstr>Rockwell</vt:lpstr>
      <vt:lpstr>Damask</vt:lpstr>
      <vt:lpstr>TI IIcDC 2018 Quarterfinals interim technical video</vt:lpstr>
      <vt:lpstr>Product description :</vt:lpstr>
      <vt:lpstr>Product layout :</vt:lpstr>
      <vt:lpstr>PowerPoint Presentation</vt:lpstr>
      <vt:lpstr>Usage  of Parts 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IIcDC Quarterfinals interim technical video</dc:title>
  <dc:creator>Utkarsh</dc:creator>
  <cp:lastModifiedBy>Mayank Baranwal</cp:lastModifiedBy>
  <cp:revision>17</cp:revision>
  <dcterms:created xsi:type="dcterms:W3CDTF">2019-03-04T18:47:32Z</dcterms:created>
  <dcterms:modified xsi:type="dcterms:W3CDTF">2019-03-14T16:05:42Z</dcterms:modified>
</cp:coreProperties>
</file>

<file path=docProps/thumbnail.jpeg>
</file>